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70" r:id="rId2"/>
  </p:sldIdLst>
  <p:sldSz cx="9144000" cy="6858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tin Moody" initials="KM" lastIdx="35" clrIdx="0"/>
  <p:cmAuthor id="1" name="Norvell, Travis" initials="NT" lastIdx="1" clrIdx="1">
    <p:extLst>
      <p:ext uri="{19B8F6BF-5375-455C-9EA6-DF929625EA0E}">
        <p15:presenceInfo xmlns:p15="http://schemas.microsoft.com/office/powerpoint/2012/main" userId="S-1-5-21-314122457-743516510-1361462980-1263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3A3A3"/>
    <a:srgbClr val="FFEAEC"/>
    <a:srgbClr val="FFD5D4"/>
    <a:srgbClr val="990000"/>
    <a:srgbClr val="FFF5C9"/>
    <a:srgbClr val="FFCC00"/>
    <a:srgbClr val="FFE98B"/>
    <a:srgbClr val="FF66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37840" cy="466435"/>
          </a:xfrm>
          <a:prstGeom prst="rect">
            <a:avLst/>
          </a:prstGeom>
        </p:spPr>
        <p:txBody>
          <a:bodyPr vert="horz" lIns="93472" tIns="46736" rIns="93472" bIns="467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2"/>
            <a:ext cx="3037840" cy="466435"/>
          </a:xfrm>
          <a:prstGeom prst="rect">
            <a:avLst/>
          </a:prstGeom>
        </p:spPr>
        <p:txBody>
          <a:bodyPr vert="horz" lIns="93472" tIns="46736" rIns="93472" bIns="46736" rtlCol="0"/>
          <a:lstStyle>
            <a:lvl1pPr algn="r">
              <a:defRPr sz="1200"/>
            </a:lvl1pPr>
          </a:lstStyle>
          <a:p>
            <a:fld id="{B665D249-3778-416A-98C1-6C9215D76C37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3638"/>
            <a:ext cx="4181475" cy="3135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2" tIns="46736" rIns="93472" bIns="467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6"/>
            <a:ext cx="5608320" cy="3660457"/>
          </a:xfrm>
          <a:prstGeom prst="rect">
            <a:avLst/>
          </a:prstGeom>
        </p:spPr>
        <p:txBody>
          <a:bodyPr vert="horz" lIns="93472" tIns="46736" rIns="93472" bIns="4673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9967"/>
            <a:ext cx="3037840" cy="466434"/>
          </a:xfrm>
          <a:prstGeom prst="rect">
            <a:avLst/>
          </a:prstGeom>
        </p:spPr>
        <p:txBody>
          <a:bodyPr vert="horz" lIns="93472" tIns="46736" rIns="93472" bIns="467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93472" tIns="46736" rIns="93472" bIns="46736" rtlCol="0" anchor="b"/>
          <a:lstStyle>
            <a:lvl1pPr algn="r">
              <a:defRPr sz="1200"/>
            </a:lvl1pPr>
          </a:lstStyle>
          <a:p>
            <a:fld id="{C315CF0F-7754-451D-81E9-5A14F2A7A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7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2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2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8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5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8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6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8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3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CBBA-220A-447C-9114-73FBB77412C7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4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ight Arrow 66"/>
          <p:cNvSpPr/>
          <p:nvPr/>
        </p:nvSpPr>
        <p:spPr>
          <a:xfrm>
            <a:off x="6822107" y="442449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6804423" y="293681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6754257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6754257" y="5393704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3003681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3093084" y="442449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3093084" y="293681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3003681" y="5389200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9884"/>
            <a:ext cx="914400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Arial"/>
                <a:cs typeface="Arial"/>
              </a:rPr>
              <a:t>Miles Elementary School (Mays Cluster</a:t>
            </a:r>
            <a:r>
              <a:rPr lang="en-US" sz="1200" smtClean="0">
                <a:solidFill>
                  <a:schemeClr val="bg1"/>
                </a:solidFill>
                <a:latin typeface="Arial"/>
                <a:cs typeface="Arial"/>
              </a:rPr>
              <a:t>)    </a:t>
            </a:r>
            <a:endParaRPr lang="en-US" sz="1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771017" y="4110444"/>
            <a:ext cx="2658173" cy="2633586"/>
            <a:chOff x="1377002" y="4138289"/>
            <a:chExt cx="2648294" cy="4807887"/>
          </a:xfrm>
        </p:grpSpPr>
        <p:sp>
          <p:nvSpPr>
            <p:cNvPr id="38" name="Rounded Rectangle 37"/>
            <p:cNvSpPr/>
            <p:nvPr/>
          </p:nvSpPr>
          <p:spPr>
            <a:xfrm>
              <a:off x="1392623" y="4138289"/>
              <a:ext cx="2632673" cy="1880260"/>
            </a:xfrm>
            <a:prstGeom prst="rect">
              <a:avLst/>
            </a:prstGeom>
            <a:solidFill>
              <a:srgbClr val="FFD5D5"/>
            </a:solidFill>
            <a:ln w="25400" cap="flat" cmpd="sng" algn="ctr">
              <a:solidFill>
                <a:srgbClr val="E3A3A3"/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225"/>
                </a:spcAft>
              </a:pPr>
              <a:endParaRPr lang="en-US" sz="800" b="1" dirty="0">
                <a:solidFill>
                  <a:srgbClr val="000000"/>
                </a:solidFill>
                <a:latin typeface="Arial"/>
                <a:cs typeface="Arial"/>
              </a:endParaRPr>
            </a:p>
            <a:p>
              <a:pPr>
                <a:defRPr/>
              </a:pPr>
              <a:r>
                <a:rPr lang="en-US" sz="800" b="1" dirty="0" smtClean="0">
                  <a:solidFill>
                    <a:prstClr val="black"/>
                  </a:solidFill>
                  <a:latin typeface="Arial"/>
                  <a:cs typeface="Arial"/>
                </a:rPr>
                <a:t>4. Build teacher capacity in core content areas, specifically Literacy and Mathematics and in International Baccalaureate Ideology. </a:t>
              </a:r>
            </a:p>
            <a:p>
              <a:pPr>
                <a:defRPr/>
              </a:pPr>
              <a:r>
                <a:rPr lang="en-US" sz="800" b="1" dirty="0" smtClean="0">
                  <a:solidFill>
                    <a:prstClr val="black"/>
                  </a:solidFill>
                  <a:latin typeface="Arial"/>
                  <a:cs typeface="Arial"/>
                </a:rPr>
                <a:t> </a:t>
              </a:r>
              <a:endParaRPr lang="en-US" sz="800" b="1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377002" y="6164853"/>
              <a:ext cx="2632673" cy="130056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1200"/>
                </a:spcAft>
              </a:pPr>
              <a:r>
                <a:rPr lang="en-US" sz="800" b="1" dirty="0" smtClean="0">
                  <a:solidFill>
                    <a:schemeClr val="tx1"/>
                  </a:solidFill>
                  <a:latin typeface="Arial"/>
                  <a:cs typeface="Arial"/>
                </a:rPr>
                <a:t> 5. Build systems identifying and addressing root causes to promote social and academic growth</a:t>
              </a:r>
            </a:p>
            <a:p>
              <a:pPr>
                <a:spcAft>
                  <a:spcPts val="1200"/>
                </a:spcAft>
              </a:pPr>
              <a:r>
                <a:rPr lang="en-US" sz="800" b="1" dirty="0" smtClean="0">
                  <a:solidFill>
                    <a:schemeClr val="tx1"/>
                  </a:solidFill>
                  <a:latin typeface="Arial"/>
                  <a:cs typeface="Arial"/>
                </a:rPr>
                <a:t>6. Build systems and resources to support IB implementation</a:t>
              </a:r>
              <a:endParaRPr lang="en-US" sz="8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386621" y="7611721"/>
              <a:ext cx="2632673" cy="133445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vert="vert270"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800" b="1" dirty="0">
                <a:solidFill>
                  <a:prstClr val="black"/>
                </a:solidFill>
                <a:latin typeface="Calibri"/>
              </a:endParaRPr>
            </a:p>
            <a:p>
              <a:pPr marL="160727" indent="-160727">
                <a:buFont typeface="Arial" pitchFamily="34" charset="0"/>
                <a:buChar char="•"/>
                <a:defRPr/>
              </a:pPr>
              <a:endParaRPr lang="en-US" sz="80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585038" y="1870652"/>
            <a:ext cx="102303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750444" y="5207259"/>
            <a:ext cx="3421247" cy="7143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5A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two-way communication systems with parents and the community to enhance partnerships. 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5B. Increase collaboration with wraparound services to support student and family needs. 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6A. Participate in district IB collaborative sessions. 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TBD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740247" y="4112102"/>
            <a:ext cx="3431444" cy="1028280"/>
          </a:xfrm>
          <a:prstGeom prst="rect">
            <a:avLst/>
          </a:prstGeom>
          <a:solidFill>
            <a:srgbClr val="FFEAEC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targeted professional learning opportunities focused on the implementation of Standards and I. B. 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4B. Collaborate with Miles Intermediate to ensure seamless vertical alignment of instructional strategies and interventions.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4C. Provide targeted professional learning opportunities focused on specialized student needs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4D. Ensure that 100% of the instructional staff receive I.B. training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4E. Participate in district capacity-building professional learning opportunities.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TBD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80961" y="2105794"/>
            <a:ext cx="2642494" cy="1905210"/>
          </a:xfrm>
          <a:prstGeom prst="rect">
            <a:avLst/>
          </a:prstGeom>
          <a:solidFill>
            <a:srgbClr val="FFE98B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vert="horz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endParaRPr lang="en-US" sz="8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Improve student mastery of core content knowledge, particularly in literacy and numeracy</a:t>
            </a: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Implement IB Instructional Program</a:t>
            </a: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Prepare all students to have the critical thinking and self-management skills to make appropriate decisions and to embrace global diversity.</a:t>
            </a:r>
            <a:endParaRPr lang="en-US" sz="8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>
              <a:spcAft>
                <a:spcPts val="225"/>
              </a:spcAft>
            </a:pPr>
            <a:endParaRPr lang="en-US" sz="800" u="sng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927443" y="1852313"/>
            <a:ext cx="1077539" cy="3577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25" b="1" dirty="0">
                <a:latin typeface="Arial"/>
                <a:cs typeface="Arial"/>
              </a:rPr>
              <a:t>School Strategies</a:t>
            </a:r>
          </a:p>
          <a:p>
            <a:endParaRPr lang="en-US" sz="900" b="1" dirty="0"/>
          </a:p>
        </p:txBody>
      </p:sp>
      <p:sp>
        <p:nvSpPr>
          <p:cNvPr id="61" name="Rectangle 60"/>
          <p:cNvSpPr/>
          <p:nvPr/>
        </p:nvSpPr>
        <p:spPr>
          <a:xfrm>
            <a:off x="3760735" y="6013063"/>
            <a:ext cx="3410957" cy="839987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7A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 community awareness, knowledge and support for I.B.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7B. Build parent capacity to understand student needs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7C. Implement student attendance initiative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8A. Implement Social and Emotional Learning (SEL) for school staff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8B. Increase effective internal communication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TBD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64267" y="2093884"/>
            <a:ext cx="3407424" cy="1917119"/>
          </a:xfrm>
          <a:prstGeom prst="rect">
            <a:avLst/>
          </a:prstGeom>
          <a:solidFill>
            <a:srgbClr val="FFF5C9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1A. Develop school, grade-level, and classroom targets for student mastery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1B. Provide targeted professional development based on student learning data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1C. Implement APS instructional practices consistently and systemically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1D. Develop common formative assessments to measure 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1E. Implement targeted intervention strategies to support student growth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2A. Implement IB Standards and Practices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2B.. Implement trans-disciplinary themes throughout the instructional day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2C. Implement rigorous and real-world interdisciplinary projects and units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2D. Integrate technology throughout the curriculum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Implement PBIS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3B. Implement Social and Emotional Learning (SEL)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3B. Execute a plan to increase the communication skills of all students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TBD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668844" y="3540718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90990" y="509775"/>
            <a:ext cx="2472223" cy="997354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600" dirty="0" smtClean="0">
                <a:solidFill>
                  <a:schemeClr val="tx1"/>
                </a:solidFill>
                <a:latin typeface="Arial"/>
                <a:cs typeface="Arial"/>
              </a:rPr>
              <a:t>With a caring culture of trust and collaboration, every student will graduate ready for college and career.</a:t>
            </a:r>
          </a:p>
          <a:p>
            <a:pPr lvl="0" algn="ctr">
              <a:lnSpc>
                <a:spcPct val="110000"/>
              </a:lnSpc>
              <a:defRPr/>
            </a:pPr>
            <a:endParaRPr lang="en-US" sz="6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600" dirty="0" smtClean="0">
                <a:solidFill>
                  <a:schemeClr val="tx1"/>
                </a:solidFill>
                <a:latin typeface="Arial"/>
                <a:cs typeface="Arial"/>
              </a:rPr>
              <a:t>A high-performing school district where students love to learn, educators inspire, families engage and the community trusts the system</a:t>
            </a:r>
            <a:endParaRPr lang="en-US" sz="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199922" y="5250109"/>
            <a:ext cx="367706" cy="32708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512" y="4119305"/>
            <a:ext cx="468279" cy="46827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075" y="6063203"/>
            <a:ext cx="248330" cy="265496"/>
          </a:xfrm>
          <a:prstGeom prst="rect">
            <a:avLst/>
          </a:prstGeom>
        </p:spPr>
      </p:pic>
      <p:pic>
        <p:nvPicPr>
          <p:cNvPr id="4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226" y="2652319"/>
            <a:ext cx="442513" cy="44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49640" y="3024553"/>
            <a:ext cx="71525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Academic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Program</a:t>
            </a:r>
          </a:p>
        </p:txBody>
      </p:sp>
      <p:sp>
        <p:nvSpPr>
          <p:cNvPr id="48" name="Rectangle 47"/>
          <p:cNvSpPr/>
          <p:nvPr/>
        </p:nvSpPr>
        <p:spPr>
          <a:xfrm>
            <a:off x="-25857" y="4491244"/>
            <a:ext cx="83227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Talent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Management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699" y="5540735"/>
            <a:ext cx="728084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Systems &amp;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Resources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89779" y="6328699"/>
            <a:ext cx="554960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Culture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62187" y="314759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2968844" y="510719"/>
            <a:ext cx="2863060" cy="99400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vision of the Mays Cluster is to provide instruction that is standards based, integrated and rigorous; focusing on the whole child, while collaborating with all constituents to prepare students at the elementary, middle, and high school level for graduation and beyond</a:t>
            </a:r>
            <a:r>
              <a:rPr lang="en-US" sz="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vision of the Mays cluster is to prepare students to become 21st century leaders who are ready for college, career, and </a:t>
            </a:r>
            <a:r>
              <a:rPr lang="en-US" sz="6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beyond</a:t>
            </a:r>
            <a:r>
              <a:rPr lang="en-US" sz="6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803865" y="308684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6064397" y="509772"/>
            <a:ext cx="2994343" cy="112666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10000"/>
              </a:lnSpc>
              <a:defRPr/>
            </a:pPr>
            <a:r>
              <a:rPr lang="en-US" sz="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Mission:</a:t>
            </a:r>
          </a:p>
          <a:p>
            <a:pPr lvl="0">
              <a:lnSpc>
                <a:spcPct val="110000"/>
              </a:lnSpc>
              <a:defRPr/>
            </a:pPr>
            <a:r>
              <a:rPr lang="en-US" sz="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Miles </a:t>
            </a:r>
            <a:r>
              <a:rPr lang="en-US" sz="600" b="1" dirty="0">
                <a:solidFill>
                  <a:srgbClr val="000000"/>
                </a:solidFill>
                <a:latin typeface="Arial" panose="020B0604020202020204" pitchFamily="34" charset="0"/>
              </a:rPr>
              <a:t>Intermediate will provide a safe student environment that promotes  academic success, models life-long learning and prepares students to become globally competitive </a:t>
            </a:r>
            <a:r>
              <a:rPr lang="en-US" sz="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citizens.</a:t>
            </a:r>
          </a:p>
          <a:p>
            <a:pPr lvl="0">
              <a:lnSpc>
                <a:spcPct val="110000"/>
              </a:lnSpc>
              <a:defRPr/>
            </a:pPr>
            <a:endParaRPr lang="en-US" sz="600" b="1" dirty="0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  <a:p>
            <a:pPr lvl="0">
              <a:lnSpc>
                <a:spcPct val="110000"/>
              </a:lnSpc>
              <a:defRPr/>
            </a:pPr>
            <a:r>
              <a:rPr lang="en-US" sz="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/>
              </a:rPr>
              <a:t>Vision:</a:t>
            </a:r>
          </a:p>
          <a:p>
            <a:pPr lvl="0">
              <a:lnSpc>
                <a:spcPct val="110000"/>
              </a:lnSpc>
              <a:defRPr/>
            </a:pPr>
            <a:r>
              <a:rPr lang="en-US" sz="600" dirty="0">
                <a:solidFill>
                  <a:schemeClr val="tx1"/>
                </a:solidFill>
                <a:latin typeface="Arial"/>
                <a:cs typeface="Arial"/>
              </a:rPr>
              <a:t>Miles Intermediate is to be a nurturing, comprehensive, and high performing school where faculty, staff, parents, and all stakeholders will concertedly prepare our students to become globally competitive citizens.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801150" y="317006"/>
            <a:ext cx="140775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716871" y="1796684"/>
            <a:ext cx="1087157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Key Performance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Measures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462162" y="2093883"/>
            <a:ext cx="1596578" cy="464678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in % proficient and distinguished on Georgia Milestones Assessment in Literacy and Math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Student Attendance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 student suspension and office discipline referrals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1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CCRPI Score </a:t>
            </a:r>
            <a:endParaRPr lang="en-US" sz="11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703186" y="4857168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703186" y="5596259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668844" y="6513472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915961" y="1549272"/>
            <a:ext cx="278954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Signature Program: </a:t>
            </a:r>
            <a:r>
              <a:rPr lang="en-US" sz="825" b="1" dirty="0" smtClean="0">
                <a:latin typeface="Arial"/>
                <a:cs typeface="Arial"/>
              </a:rPr>
              <a:t>International Baccalaureate (IB)</a:t>
            </a:r>
            <a:endParaRPr lang="en-US" sz="825" b="1" dirty="0">
              <a:latin typeface="Arial"/>
              <a:cs typeface="Arial"/>
            </a:endParaRPr>
          </a:p>
        </p:txBody>
      </p:sp>
      <p:sp>
        <p:nvSpPr>
          <p:cNvPr id="81" name="Right Arrow 80"/>
          <p:cNvSpPr/>
          <p:nvPr/>
        </p:nvSpPr>
        <p:spPr>
          <a:xfrm rot="16200000">
            <a:off x="8134243" y="1546887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5831904" y="783165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2689821" y="796716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96444" y="6030965"/>
            <a:ext cx="264076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800" b="1" dirty="0">
                <a:latin typeface="Arial"/>
                <a:cs typeface="Arial"/>
              </a:rPr>
              <a:t>7</a:t>
            </a:r>
            <a:r>
              <a:rPr lang="en-US" sz="800" b="1" dirty="0" smtClean="0">
                <a:latin typeface="Arial"/>
                <a:cs typeface="Arial"/>
              </a:rPr>
              <a:t>. Apprise  and engage the school community</a:t>
            </a:r>
          </a:p>
          <a:p>
            <a:pPr>
              <a:spcAft>
                <a:spcPts val="1200"/>
              </a:spcAft>
            </a:pPr>
            <a:r>
              <a:rPr lang="en-US" sz="800" b="1" dirty="0">
                <a:latin typeface="Arial"/>
                <a:cs typeface="Arial"/>
              </a:rPr>
              <a:t>8</a:t>
            </a:r>
            <a:r>
              <a:rPr lang="en-US" sz="800" b="1" dirty="0" smtClean="0">
                <a:latin typeface="Arial"/>
                <a:cs typeface="Arial"/>
              </a:rPr>
              <a:t>. Ensure that every student and family has access to attendance, behavior, and emotional support. </a:t>
            </a:r>
          </a:p>
        </p:txBody>
      </p:sp>
    </p:spTree>
    <p:extLst>
      <p:ext uri="{BB962C8B-B14F-4D97-AF65-F5344CB8AC3E}">
        <p14:creationId xmlns:p14="http://schemas.microsoft.com/office/powerpoint/2010/main" val="169377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24463</TotalTime>
  <Words>590</Words>
  <Application>Microsoft Office PowerPoint</Application>
  <PresentationFormat>Letter Paper (8.5x11 in)</PresentationFormat>
  <Paragraphs>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Atlanta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Norvell, Travis</dc:creator>
  <cp:lastModifiedBy>Stewart, Robert</cp:lastModifiedBy>
  <cp:revision>306</cp:revision>
  <cp:lastPrinted>2019-05-03T18:01:27Z</cp:lastPrinted>
  <dcterms:created xsi:type="dcterms:W3CDTF">2015-11-10T14:08:41Z</dcterms:created>
  <dcterms:modified xsi:type="dcterms:W3CDTF">2019-06-14T22:33:04Z</dcterms:modified>
</cp:coreProperties>
</file>